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embeddedFontLst>
    <p:embeddedFont>
      <p:font typeface="Helvetica Neue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6" roundtripDataSignature="AMtx7mjsy4emlP5a/9pBAm/yNzEnSrnH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HelveticaNeue-bold.fntdata"/><Relationship Id="rId12" Type="http://schemas.openxmlformats.org/officeDocument/2006/relationships/font" Target="fonts/HelveticaNeu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HelveticaNeue-boldItalic.fntdata"/><Relationship Id="rId14" Type="http://schemas.openxmlformats.org/officeDocument/2006/relationships/font" Target="fonts/HelveticaNeue-italic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11582401" y="7002685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83891" y="145860"/>
            <a:ext cx="9756396" cy="6590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 rot="5400000">
            <a:off x="3281706" y="-2347184"/>
            <a:ext cx="5598180" cy="119938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11582401" y="7002685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verticale e tes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11582401" y="7002685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61547" y="174576"/>
            <a:ext cx="9680330" cy="625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61547" y="870438"/>
            <a:ext cx="12016153" cy="5615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11582401" y="7002685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1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10"/>
          <p:cNvSpPr txBox="1"/>
          <p:nvPr>
            <p:ph idx="12" type="sldNum"/>
          </p:nvPr>
        </p:nvSpPr>
        <p:spPr>
          <a:xfrm>
            <a:off x="11582401" y="7002685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2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83891" y="145860"/>
            <a:ext cx="9756396" cy="6590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1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1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11582401" y="7002685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type="title"/>
          </p:nvPr>
        </p:nvSpPr>
        <p:spPr>
          <a:xfrm>
            <a:off x="83891" y="145860"/>
            <a:ext cx="9756396" cy="6590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2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2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2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1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11582401" y="7002685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83891" y="145860"/>
            <a:ext cx="9756396" cy="6590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11582401" y="7002685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11582401" y="7002685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5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11582401" y="7002685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11582401" y="7002685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/>
          <p:nvPr/>
        </p:nvSpPr>
        <p:spPr>
          <a:xfrm>
            <a:off x="0" y="6540844"/>
            <a:ext cx="12192000" cy="317157"/>
          </a:xfrm>
          <a:prstGeom prst="rect">
            <a:avLst/>
          </a:prstGeom>
          <a:solidFill>
            <a:srgbClr val="ED1C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7"/>
          <p:cNvSpPr txBox="1"/>
          <p:nvPr>
            <p:ph type="title"/>
          </p:nvPr>
        </p:nvSpPr>
        <p:spPr>
          <a:xfrm>
            <a:off x="83891" y="145860"/>
            <a:ext cx="9756396" cy="6590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DC14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" type="body"/>
          </p:nvPr>
        </p:nvSpPr>
        <p:spPr>
          <a:xfrm>
            <a:off x="83891" y="850631"/>
            <a:ext cx="11993810" cy="5598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2" type="sldNum"/>
          </p:nvPr>
        </p:nvSpPr>
        <p:spPr>
          <a:xfrm>
            <a:off x="11582401" y="7002685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4" name="Google Shape;14;p7"/>
          <p:cNvSpPr txBox="1"/>
          <p:nvPr/>
        </p:nvSpPr>
        <p:spPr>
          <a:xfrm>
            <a:off x="137297" y="6586563"/>
            <a:ext cx="10615696" cy="27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i="0" lang="it-IT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MARKETING BUSINESS SUMMIT – MILANO  – www.mbsummit.it  - Vietata la Riproduzione</a:t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7"/>
          <p:cNvSpPr/>
          <p:nvPr/>
        </p:nvSpPr>
        <p:spPr>
          <a:xfrm>
            <a:off x="0" y="6540844"/>
            <a:ext cx="12192000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7"/>
          <p:cNvSpPr/>
          <p:nvPr/>
        </p:nvSpPr>
        <p:spPr>
          <a:xfrm>
            <a:off x="0" y="0"/>
            <a:ext cx="12192000" cy="120476"/>
          </a:xfrm>
          <a:prstGeom prst="rect">
            <a:avLst/>
          </a:prstGeom>
          <a:solidFill>
            <a:srgbClr val="ED1C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7"/>
          <p:cNvSpPr txBox="1"/>
          <p:nvPr/>
        </p:nvSpPr>
        <p:spPr>
          <a:xfrm>
            <a:off x="9198735" y="6560473"/>
            <a:ext cx="2136530" cy="317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b="1" i="0" lang="it-IT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#MBSummit</a:t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335265" y="6580105"/>
            <a:ext cx="837490" cy="27789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2019.mbsummit.it/" TargetMode="External"/><Relationship Id="rId4" Type="http://schemas.openxmlformats.org/officeDocument/2006/relationships/hyperlink" Target="https://2018.mbsummit.it/" TargetMode="External"/><Relationship Id="rId5" Type="http://schemas.openxmlformats.org/officeDocument/2006/relationships/hyperlink" Target="https://2017.mbsummit.it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1757092" y="5775958"/>
            <a:ext cx="3810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66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524000" y="761759"/>
            <a:ext cx="9125246" cy="912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496848" y="5094515"/>
            <a:ext cx="9300661" cy="912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8285519" y="0"/>
            <a:ext cx="3906482" cy="6544464"/>
          </a:xfrm>
          <a:prstGeom prst="rect">
            <a:avLst/>
          </a:prstGeom>
          <a:solidFill>
            <a:srgbClr val="282B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 b="45242" l="1764" r="3294" t="1447"/>
          <a:stretch/>
        </p:blipFill>
        <p:spPr>
          <a:xfrm>
            <a:off x="0" y="10633"/>
            <a:ext cx="8285518" cy="6552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 b="37519" l="18160" r="13777" t="47896"/>
          <a:stretch/>
        </p:blipFill>
        <p:spPr>
          <a:xfrm>
            <a:off x="8440581" y="3530009"/>
            <a:ext cx="3596357" cy="1922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 b="52219" l="18160" r="13777" t="30543"/>
          <a:stretch/>
        </p:blipFill>
        <p:spPr>
          <a:xfrm>
            <a:off x="8440580" y="761759"/>
            <a:ext cx="3596357" cy="2271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0" y="0"/>
            <a:ext cx="12280605" cy="7081284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 b="50387" l="760" r="-5238" t="5599"/>
          <a:stretch/>
        </p:blipFill>
        <p:spPr>
          <a:xfrm>
            <a:off x="-106326" y="0"/>
            <a:ext cx="13248388" cy="770258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250241" y="6074951"/>
            <a:ext cx="9012116" cy="625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Qui inserisci tuo nome cognome e info che ritieni opportune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2788952" y="3894864"/>
            <a:ext cx="9012116" cy="625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600" u="none" cap="none" strike="noStrike">
                <a:solidFill>
                  <a:srgbClr val="DC143C"/>
                </a:solidFill>
                <a:latin typeface="Calibri"/>
                <a:ea typeface="Calibri"/>
                <a:cs typeface="Calibri"/>
                <a:sym typeface="Calibri"/>
              </a:rPr>
              <a:t>INSERISCI QUI IL TITOLO DEL TUO INTERVENTO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>
            <p:ph type="title"/>
          </p:nvPr>
        </p:nvSpPr>
        <p:spPr>
          <a:xfrm>
            <a:off x="61547" y="85474"/>
            <a:ext cx="9680330" cy="625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ISTRUZIONI PER LE SLIDE</a:t>
            </a:r>
            <a:endParaRPr/>
          </a:p>
        </p:txBody>
      </p:sp>
      <p:sp>
        <p:nvSpPr>
          <p:cNvPr id="109" name="Google Shape;109;p3"/>
          <p:cNvSpPr txBox="1"/>
          <p:nvPr>
            <p:ph idx="1" type="body"/>
          </p:nvPr>
        </p:nvSpPr>
        <p:spPr>
          <a:xfrm>
            <a:off x="61547" y="504527"/>
            <a:ext cx="12016153" cy="5615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it-IT"/>
              <a:t>Per prima cosa GRAZIE DAVVERO per essere un/a nostro/a speaker!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it-IT"/>
              <a:t>Puoi usare un altro format: importante che sia in 16:9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/>
              <a:t>Lo speech sarà di </a:t>
            </a:r>
            <a:r>
              <a:rPr b="1" i="1" lang="it-IT"/>
              <a:t>25 min  + 5 minuti </a:t>
            </a:r>
            <a:r>
              <a:rPr lang="it-IT"/>
              <a:t>di domande e risposte e cambio relatore. 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/>
              <a:t>Per gli speech nel </a:t>
            </a:r>
            <a:r>
              <a:rPr b="1" lang="it-IT"/>
              <a:t>DEEP DIVE SOLO CASI PRATICI</a:t>
            </a:r>
            <a:r>
              <a:rPr lang="it-IT"/>
              <a:t>: 3 relatori in successione (20 min a testa) e 15 minuti domande risposte alla fine dell’ultimo relatore (tutti e 3 i relatori saranno sul palco)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/>
              <a:t>Ti chiediamo di </a:t>
            </a:r>
            <a:r>
              <a:rPr b="1" lang="it-IT">
                <a:solidFill>
                  <a:srgbClr val="FF0000"/>
                </a:solidFill>
              </a:rPr>
              <a:t>rispettare i tempi </a:t>
            </a:r>
            <a:r>
              <a:rPr lang="it-IT"/>
              <a:t>per permetterci di seguire correttamente il timing del programma.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/>
              <a:t>Caratteristiche dello speech:</a:t>
            </a:r>
            <a:endParaRPr/>
          </a:p>
          <a:p>
            <a:pPr indent="-4572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it-IT"/>
              <a:t>Slide pratiche con </a:t>
            </a:r>
            <a:r>
              <a:rPr b="1" lang="it-IT"/>
              <a:t>esempi </a:t>
            </a:r>
            <a:r>
              <a:rPr lang="it-IT"/>
              <a:t>e</a:t>
            </a:r>
            <a:r>
              <a:rPr b="1" lang="it-IT"/>
              <a:t> casi studio</a:t>
            </a:r>
            <a:endParaRPr/>
          </a:p>
          <a:p>
            <a:pPr indent="-4572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it-IT"/>
              <a:t>ASSOLUTAMENTE </a:t>
            </a:r>
            <a:r>
              <a:rPr b="1" lang="it-IT" u="sng"/>
              <a:t>NON PROMOZIONALI </a:t>
            </a:r>
            <a:r>
              <a:rPr lang="it-IT"/>
              <a:t>(verranno bannate dalla commissione didattica e lo speech non sarà accettato!)</a:t>
            </a:r>
            <a:endParaRPr/>
          </a:p>
          <a:p>
            <a:pPr indent="-4572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it-IT"/>
              <a:t>I corsisti hanno una formazione alta, quindi sono apprezzatissimi interventi specifici e dettagliati (ad esempio come si è fatto per ottenere un risultato). </a:t>
            </a:r>
            <a:r>
              <a:rPr b="1" lang="it-IT"/>
              <a:t>Portare esempi concreti e applicabili</a:t>
            </a:r>
            <a:endParaRPr/>
          </a:p>
          <a:p>
            <a:pPr indent="-4572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it-IT"/>
              <a:t>Se sei uno sponsor è VIETATO fare slide che mostrano quanto sia bello il tool, vanno evitate slide che spieghino il vostro strumento. </a:t>
            </a:r>
            <a:r>
              <a:rPr b="1" lang="it-IT"/>
              <a:t>NO MARKETTE!!!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lang="it-IT" sz="2400"/>
              <a:t>No slide usate in altri eventi! Devono essere originali!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/>
              <a:t>LA BOZZA DELLE SLIDE DEVE ESSERE CONSEGNATA </a:t>
            </a:r>
            <a:r>
              <a:rPr b="1" lang="it-IT"/>
              <a:t>ENTRO IL 10 maggio.  </a:t>
            </a:r>
            <a:r>
              <a:rPr b="1" lang="it-IT" sz="2400"/>
              <a:t>TASSATIVAMENTE </a:t>
            </a:r>
            <a:r>
              <a:rPr b="1" lang="it-IT" sz="2400">
                <a:solidFill>
                  <a:srgbClr val="FF0000"/>
                </a:solidFill>
              </a:rPr>
              <a:t>ENTRO IL 15 maggio </a:t>
            </a:r>
            <a:r>
              <a:rPr b="1" lang="it-IT" sz="2400"/>
              <a:t>DEVONO ESSERE CONSEGNATE LE SLIDE DEFINITIVE! GRAZIE ☺</a:t>
            </a:r>
            <a:endParaRPr b="1" sz="2400"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/>
          <p:nvPr>
            <p:ph type="title"/>
          </p:nvPr>
        </p:nvSpPr>
        <p:spPr>
          <a:xfrm>
            <a:off x="61547" y="85474"/>
            <a:ext cx="9680330" cy="625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TITOLO TALK</a:t>
            </a:r>
            <a:endParaRPr/>
          </a:p>
        </p:txBody>
      </p:sp>
      <p:sp>
        <p:nvSpPr>
          <p:cNvPr id="115" name="Google Shape;115;p4"/>
          <p:cNvSpPr txBox="1"/>
          <p:nvPr>
            <p:ph idx="1" type="body"/>
          </p:nvPr>
        </p:nvSpPr>
        <p:spPr>
          <a:xfrm>
            <a:off x="61547" y="621485"/>
            <a:ext cx="12016153" cy="5615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/>
              <a:t>Navigando su </a:t>
            </a:r>
            <a:r>
              <a:rPr lang="it-IT" u="sng">
                <a:solidFill>
                  <a:schemeClr val="hlink"/>
                </a:solidFill>
                <a:hlinkClick r:id="rId3"/>
              </a:rPr>
              <a:t>https://2019.mbsummit.it/</a:t>
            </a:r>
            <a:r>
              <a:rPr lang="it-IT"/>
              <a:t> </a:t>
            </a:r>
            <a:r>
              <a:rPr lang="it-IT" u="sng">
                <a:solidFill>
                  <a:schemeClr val="hlink"/>
                </a:solidFill>
                <a:hlinkClick r:id="rId4"/>
              </a:rPr>
              <a:t>https://2018.mbsummit.it/</a:t>
            </a:r>
            <a:r>
              <a:rPr lang="it-IT"/>
              <a:t> </a:t>
            </a:r>
            <a:r>
              <a:rPr lang="it-IT" u="sng">
                <a:solidFill>
                  <a:schemeClr val="hlink"/>
                </a:solidFill>
                <a:hlinkClick r:id="rId5"/>
              </a:rPr>
              <a:t>https://2017.mbsummit.it</a:t>
            </a:r>
            <a:r>
              <a:rPr lang="it-IT"/>
              <a:t>  puoi vedere i talk delle passate edizioni.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/>
              <a:t>Il Titolo deve essere qualcosa che incuriosisce e che possa suscitare interesse, a solo titolo esemplificativo alcuni esempi: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i="1" lang="it-IT"/>
              <a:t>Come abbiamo aumentato i lead del 40% grazie a campagne Tik Tok </a:t>
            </a:r>
            <a:endParaRPr i="1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i="1" lang="it-IT"/>
              <a:t>-50% del tasso di abbandono, +30% di fatturato: ti mostro le tecniche CRO applicate a due ecommerce</a:t>
            </a:r>
            <a:endParaRPr i="1"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it-IT"/>
              <a:t>TIPOLOGIA DI PRESENTAZIONE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/>
              <a:t>Dai feedback delle precedenti edizioni abbiamo notato che i partecipanti apprezzano talk pratici e in cui si mostra realmente cosa è stato fatto e come replicarlo. 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/>
              <a:t>Un caso pratico o una metodologia deve: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/>
              <a:t>Fornire elementi concreti per poter essere replicare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/>
              <a:t>Mostrare il brand o il sito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/>
              <a:t>Mostrare le campagne e la loro segmentazione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/>
              <a:t>Mostrate step by step cosa è andato bene cosa no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/>
          <p:nvPr>
            <p:ph type="title"/>
          </p:nvPr>
        </p:nvSpPr>
        <p:spPr>
          <a:xfrm>
            <a:off x="61547" y="85474"/>
            <a:ext cx="9680330" cy="625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Ultimi consigli</a:t>
            </a:r>
            <a:endParaRPr/>
          </a:p>
        </p:txBody>
      </p:sp>
      <p:sp>
        <p:nvSpPr>
          <p:cNvPr id="121" name="Google Shape;121;p5"/>
          <p:cNvSpPr txBox="1"/>
          <p:nvPr>
            <p:ph idx="1" type="body"/>
          </p:nvPr>
        </p:nvSpPr>
        <p:spPr>
          <a:xfrm>
            <a:off x="61547" y="621485"/>
            <a:ext cx="12016153" cy="5615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b="0" i="0" lang="it-IT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⚠️</a:t>
            </a:r>
            <a:r>
              <a:rPr b="1" lang="it-IT"/>
              <a:t>Talk NON ammessi</a:t>
            </a:r>
            <a:r>
              <a:rPr b="0" i="0" lang="it-IT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⚠️</a:t>
            </a:r>
            <a:endParaRPr b="1" i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it-IT"/>
              <a:t>Come ho aumentato i Core Web Vitals: caso studio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/>
              <a:t>Caso studio in cui si parla di Varnish o WPRocket senza mostrare in pratica cosa e come si è configurato, come si sono impostati i task o la cache e senza mostrare il sito web. Talk che non fornisce spunti.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202124"/>
              </a:buClr>
              <a:buSzPts val="2000"/>
              <a:buNone/>
            </a:pPr>
            <a:r>
              <a:rPr b="1" i="0" lang="it-IT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🟢</a:t>
            </a:r>
            <a:r>
              <a:rPr b="1" lang="it-IT"/>
              <a:t>Talk Ok e ammessi</a:t>
            </a:r>
            <a:r>
              <a:rPr b="1" i="0" lang="it-IT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🟢</a:t>
            </a:r>
            <a:r>
              <a:rPr lang="it-IT"/>
              <a:t>: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it-IT"/>
              <a:t>Come ho aumentato i Core Web Vitals: caso studio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/>
              <a:t>Caso studio in cui ti mostro:</a:t>
            </a:r>
            <a:endParaRPr/>
          </a:p>
          <a:p>
            <a:pPr indent="-4572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lang="it-IT"/>
              <a:t>Come ho configurato i server, il bilanciamenti e i sistemi di cache lato server</a:t>
            </a:r>
            <a:endParaRPr/>
          </a:p>
          <a:p>
            <a:pPr indent="-4572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lang="it-IT"/>
              <a:t>Ti dico come impostare una Cnd</a:t>
            </a:r>
            <a:endParaRPr/>
          </a:p>
          <a:p>
            <a:pPr indent="-4572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lang="it-IT"/>
              <a:t>Ti mostro come ho usato i plug in per abbassare i punteggi</a:t>
            </a:r>
            <a:endParaRPr/>
          </a:p>
          <a:p>
            <a:pPr indent="-4572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lang="it-IT"/>
              <a:t>Ti mostro il sito</a:t>
            </a:r>
            <a:endParaRPr/>
          </a:p>
          <a:p>
            <a:pPr indent="-3302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/>
              <a:t>In questo modo ho tutti gli spunti per poter replicare il processo e il metodo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/>
          <p:nvPr>
            <p:ph type="title"/>
          </p:nvPr>
        </p:nvSpPr>
        <p:spPr>
          <a:xfrm>
            <a:off x="61547" y="85474"/>
            <a:ext cx="9680330" cy="625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Ultimi consigli</a:t>
            </a:r>
            <a:endParaRPr/>
          </a:p>
        </p:txBody>
      </p:sp>
      <p:sp>
        <p:nvSpPr>
          <p:cNvPr id="127" name="Google Shape;127;p6"/>
          <p:cNvSpPr txBox="1"/>
          <p:nvPr>
            <p:ph idx="1" type="body"/>
          </p:nvPr>
        </p:nvSpPr>
        <p:spPr>
          <a:xfrm>
            <a:off x="61547" y="621485"/>
            <a:ext cx="12016153" cy="5615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b="0" i="0" lang="it-IT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⚠️ </a:t>
            </a:r>
            <a:r>
              <a:rPr b="1" lang="it-IT">
                <a:solidFill>
                  <a:srgbClr val="FF0000"/>
                </a:solidFill>
              </a:rPr>
              <a:t>Talk non ammessi</a:t>
            </a:r>
            <a:r>
              <a:rPr b="0" i="0" lang="it-IT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⚠️ </a:t>
            </a:r>
            <a:r>
              <a:rPr b="1" lang="it-IT">
                <a:solidFill>
                  <a:srgbClr val="FF0000"/>
                </a:solidFill>
              </a:rPr>
              <a:t>: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it-IT"/>
              <a:t>Come ho aumentato del 250% le vendite grazie a campagne Facebook ADS con esperienza interattiva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/>
              <a:t>Caso studio in cui si parla di come ho creato le campagne: non mostro le creatività, il target, come sono segmentate, come ho collegato pixel o retargeting, come ho configurato tracciamento. Solo screen di risultati senza mostrare il come ho ottenuto tali risultati e senza mostrare il sito del cliente o le campagne. 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202124"/>
              </a:buClr>
              <a:buSzPts val="2000"/>
              <a:buNone/>
            </a:pPr>
            <a:r>
              <a:rPr b="0" i="0" lang="it-IT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🟢</a:t>
            </a:r>
            <a:r>
              <a:rPr b="1" lang="it-IT">
                <a:solidFill>
                  <a:srgbClr val="00B050"/>
                </a:solidFill>
              </a:rPr>
              <a:t>Talk Ok e ammessi</a:t>
            </a:r>
            <a:r>
              <a:rPr b="0" i="0" lang="it-IT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🟢</a:t>
            </a:r>
            <a:r>
              <a:rPr b="1" lang="it-IT">
                <a:solidFill>
                  <a:srgbClr val="00B050"/>
                </a:solidFill>
              </a:rPr>
              <a:t>: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it-IT"/>
              <a:t>Come ho aumentato del 250% le vendite grazie a campagne Facebook ADS con esperienza interattiva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/>
              <a:t>Caso studio in cui mostro:</a:t>
            </a:r>
            <a:endParaRPr/>
          </a:p>
          <a:p>
            <a:pPr indent="-4572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lang="it-IT"/>
              <a:t>Come ho segmentato il pubblico</a:t>
            </a:r>
            <a:endParaRPr/>
          </a:p>
          <a:p>
            <a:pPr indent="-4572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lang="it-IT"/>
              <a:t>Cosa non ha funzionato e perché?</a:t>
            </a:r>
            <a:endParaRPr/>
          </a:p>
          <a:p>
            <a:pPr indent="-4572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lang="it-IT"/>
              <a:t>Cosa ha funzionato e perché?</a:t>
            </a:r>
            <a:endParaRPr/>
          </a:p>
          <a:p>
            <a:pPr indent="-4572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lang="it-IT"/>
              <a:t>Le creatività usate? Il cliente e il suo sito.</a:t>
            </a:r>
            <a:endParaRPr/>
          </a:p>
          <a:p>
            <a:pPr indent="-4572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lang="it-IT"/>
              <a:t>La configurazione tra ecommerce e META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2013-01-17T09:21:59Z</dcterms:created>
  <dc:creator>Maltraversi Marco</dc:creator>
</cp:coreProperties>
</file>